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89" r:id="rId5"/>
    <p:sldId id="259" r:id="rId6"/>
    <p:sldId id="288" r:id="rId7"/>
    <p:sldId id="265" r:id="rId8"/>
    <p:sldId id="263" r:id="rId9"/>
    <p:sldId id="266" r:id="rId10"/>
    <p:sldId id="279" r:id="rId11"/>
    <p:sldId id="267" r:id="rId12"/>
    <p:sldId id="270" r:id="rId13"/>
    <p:sldId id="280" r:id="rId14"/>
    <p:sldId id="269" r:id="rId15"/>
    <p:sldId id="268" r:id="rId16"/>
    <p:sldId id="272" r:id="rId17"/>
    <p:sldId id="273" r:id="rId18"/>
    <p:sldId id="274" r:id="rId19"/>
    <p:sldId id="278" r:id="rId20"/>
    <p:sldId id="275" r:id="rId21"/>
    <p:sldId id="281" r:id="rId22"/>
    <p:sldId id="276" r:id="rId23"/>
    <p:sldId id="282" r:id="rId24"/>
    <p:sldId id="283" r:id="rId25"/>
    <p:sldId id="285" r:id="rId26"/>
    <p:sldId id="277" r:id="rId27"/>
    <p:sldId id="286" r:id="rId28"/>
    <p:sldId id="287" r:id="rId29"/>
    <p:sldId id="257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2018-05-17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2018-05-17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2018-05-17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2018-05-17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2018-05-17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2018-05-17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2018-05-17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2018-05-17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2018-05-17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2018-05-17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2018-05-17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2018-05-17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0" y="2500313"/>
            <a:ext cx="7772400" cy="1162050"/>
          </a:xfrm>
        </p:spPr>
        <p:txBody>
          <a:bodyPr/>
          <a:lstStyle/>
          <a:p>
            <a:pPr>
              <a:defRPr/>
            </a:pPr>
            <a:r>
              <a:rPr lang="zh-CN" altLang="en-US" sz="6600" b="1" spc="600" dirty="0" smtClean="0">
                <a:solidFill>
                  <a:srgbClr val="FF0000"/>
                </a:solidFill>
                <a:latin typeface="微软雅黑" pitchFamily="34" charset="-122"/>
              </a:rPr>
              <a:t>财务查询系统</a:t>
            </a:r>
            <a:endParaRPr lang="zh-CN" altLang="zh-CN" sz="6600" b="1" spc="600" dirty="0" smtClean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08" y="3857628"/>
            <a:ext cx="5072063" cy="7858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4500" b="1" spc="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操作指南</a:t>
            </a:r>
            <a:endParaRPr lang="zh-CN" altLang="zh-CN" sz="4500" b="1" spc="6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" name="图片 9" descr="图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47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4760016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5867400" y="1714488"/>
            <a:ext cx="1000125" cy="285750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195513" y="2290751"/>
            <a:ext cx="2717800" cy="4968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选择“个人项目余额”</a:t>
            </a:r>
          </a:p>
        </p:txBody>
      </p:sp>
      <p:cxnSp>
        <p:nvCxnSpPr>
          <p:cNvPr id="5" name="直接连接符 4"/>
          <p:cNvCxnSpPr>
            <a:stCxn id="3" idx="2"/>
            <a:endCxn id="4" idx="3"/>
          </p:cNvCxnSpPr>
          <p:nvPr/>
        </p:nvCxnSpPr>
        <p:spPr>
          <a:xfrm flipH="1">
            <a:off x="4913313" y="1857363"/>
            <a:ext cx="954087" cy="681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4357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3000375"/>
            <a:ext cx="8929687" cy="2470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285720" y="1220768"/>
            <a:ext cx="1982787" cy="501650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097190" y="1357298"/>
            <a:ext cx="1285875" cy="285750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357290" y="2074848"/>
            <a:ext cx="3744913" cy="1008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“是”：显示选择年度的年初数。 </a:t>
            </a:r>
            <a:endParaRPr lang="en-US" altLang="zh-CN" dirty="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“否”：显示选择月份的期初数</a:t>
            </a:r>
            <a:endParaRPr lang="en-US" altLang="zh-CN" dirty="0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3230540" y="1714485"/>
            <a:ext cx="431800" cy="3603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7235825" y="2276475"/>
            <a:ext cx="2016125" cy="5762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此处可进行明细查询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1076295" y="860405"/>
            <a:ext cx="1081087" cy="360363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2157382" y="571480"/>
            <a:ext cx="2016125" cy="6429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选择查询时间</a:t>
            </a:r>
          </a:p>
        </p:txBody>
      </p:sp>
      <p:sp>
        <p:nvSpPr>
          <p:cNvPr id="11" name="椭圆 10"/>
          <p:cNvSpPr/>
          <p:nvPr/>
        </p:nvSpPr>
        <p:spPr>
          <a:xfrm>
            <a:off x="7693044" y="1581131"/>
            <a:ext cx="1428750" cy="430212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" name="直接连接符 11"/>
          <p:cNvCxnSpPr>
            <a:stCxn id="11" idx="0"/>
            <a:endCxn id="13" idx="2"/>
          </p:cNvCxnSpPr>
          <p:nvPr/>
        </p:nvCxnSpPr>
        <p:spPr>
          <a:xfrm flipH="1" flipV="1">
            <a:off x="7934344" y="1219181"/>
            <a:ext cx="473075" cy="3619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7286644" y="642918"/>
            <a:ext cx="1295400" cy="5762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选择查询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4572000" y="1652580"/>
            <a:ext cx="2660650" cy="704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显示查询项目余额信息</a:t>
            </a:r>
          </a:p>
        </p:txBody>
      </p:sp>
      <p:cxnSp>
        <p:nvCxnSpPr>
          <p:cNvPr id="15" name="直接连接符 14"/>
          <p:cNvCxnSpPr/>
          <p:nvPr/>
        </p:nvCxnSpPr>
        <p:spPr>
          <a:xfrm rot="5400000">
            <a:off x="5451477" y="2549524"/>
            <a:ext cx="642942" cy="2587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6858016" y="3714752"/>
            <a:ext cx="200026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>
            <a:stCxn id="8" idx="2"/>
            <a:endCxn id="16" idx="0"/>
          </p:cNvCxnSpPr>
          <p:nvPr/>
        </p:nvCxnSpPr>
        <p:spPr>
          <a:xfrm rot="5400000">
            <a:off x="7620011" y="3090875"/>
            <a:ext cx="862014" cy="3857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u=3359813472,47299678&amp;fm=117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4213" y="2565400"/>
            <a:ext cx="7772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5400" b="1" kern="0" spc="6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cs typeface="+mj-cs"/>
              </a:rPr>
              <a:t>个人项目查询</a:t>
            </a:r>
            <a:r>
              <a:rPr lang="en-US" altLang="zh-CN" sz="5400" b="1" kern="0" spc="6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cs typeface="+mj-cs"/>
              </a:rPr>
              <a:t/>
            </a:r>
            <a:br>
              <a:rPr lang="en-US" altLang="zh-CN" sz="5400" b="1" kern="0" spc="6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cs typeface="+mj-cs"/>
              </a:rPr>
            </a:br>
            <a:r>
              <a:rPr lang="en-US" altLang="zh-CN" sz="5400" b="1" kern="0" spc="6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cs typeface="+mj-cs"/>
              </a:rPr>
              <a:t>       </a:t>
            </a:r>
            <a:r>
              <a:rPr lang="en-US" altLang="zh-CN" sz="3600" b="1" kern="0" spc="6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cs typeface="+mj-cs"/>
              </a:rPr>
              <a:t>——</a:t>
            </a:r>
            <a:r>
              <a:rPr lang="zh-CN" altLang="en-US" sz="3600" b="1" kern="0" spc="6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cs typeface="+mj-cs"/>
              </a:rPr>
              <a:t>项目明细</a:t>
            </a:r>
            <a:endParaRPr lang="zh-CN" altLang="zh-CN" sz="3600" b="1" kern="0" spc="6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  <a:cs typeface="+mj-cs"/>
            </a:endParaRPr>
          </a:p>
        </p:txBody>
      </p:sp>
      <p:pic>
        <p:nvPicPr>
          <p:cNvPr id="5" name="图片 4" descr="图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47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06"/>
            <a:ext cx="9144000" cy="4760016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5786438" y="2000240"/>
            <a:ext cx="1079500" cy="357190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411413" y="1674288"/>
            <a:ext cx="2376487" cy="6831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选择“项目明细账”</a:t>
            </a:r>
          </a:p>
        </p:txBody>
      </p:sp>
      <p:cxnSp>
        <p:nvCxnSpPr>
          <p:cNvPr id="5" name="直接连接符 4"/>
          <p:cNvCxnSpPr>
            <a:stCxn id="4" idx="3"/>
            <a:endCxn id="3" idx="2"/>
          </p:cNvCxnSpPr>
          <p:nvPr/>
        </p:nvCxnSpPr>
        <p:spPr>
          <a:xfrm>
            <a:off x="4787900" y="2015859"/>
            <a:ext cx="998538" cy="1629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0000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08973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714375" y="1285875"/>
            <a:ext cx="4243388" cy="647700"/>
          </a:xfrm>
          <a:prstGeom prst="round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6" name="直接连接符 5"/>
          <p:cNvCxnSpPr>
            <a:stCxn id="5" idx="2"/>
            <a:endCxn id="7" idx="1"/>
          </p:cNvCxnSpPr>
          <p:nvPr/>
        </p:nvCxnSpPr>
        <p:spPr>
          <a:xfrm>
            <a:off x="2835275" y="1933575"/>
            <a:ext cx="1093788" cy="1138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3929063" y="2786063"/>
            <a:ext cx="3595687" cy="571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选择需要查询项目的起止日期</a:t>
            </a:r>
          </a:p>
        </p:txBody>
      </p:sp>
      <p:pic>
        <p:nvPicPr>
          <p:cNvPr id="8" name="图片 7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0000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08973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0" y="2147888"/>
            <a:ext cx="3000375" cy="776287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987675" y="3141663"/>
            <a:ext cx="1655763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选择需要查询的部门</a:t>
            </a:r>
          </a:p>
        </p:txBody>
      </p:sp>
      <p:cxnSp>
        <p:nvCxnSpPr>
          <p:cNvPr id="5" name="直接连接符 4"/>
          <p:cNvCxnSpPr>
            <a:stCxn id="3" idx="6"/>
            <a:endCxn id="4" idx="0"/>
          </p:cNvCxnSpPr>
          <p:nvPr/>
        </p:nvCxnSpPr>
        <p:spPr>
          <a:xfrm>
            <a:off x="3000375" y="2536825"/>
            <a:ext cx="815975" cy="6048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0000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62"/>
            <a:ext cx="9144000" cy="608973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214688" y="2211391"/>
            <a:ext cx="5500687" cy="714375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140200" y="3424241"/>
            <a:ext cx="2663825" cy="504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选择需要查询的项目</a:t>
            </a:r>
          </a:p>
        </p:txBody>
      </p:sp>
      <p:cxnSp>
        <p:nvCxnSpPr>
          <p:cNvPr id="5" name="直接连接符 4"/>
          <p:cNvCxnSpPr>
            <a:stCxn id="3" idx="4"/>
            <a:endCxn id="4" idx="0"/>
          </p:cNvCxnSpPr>
          <p:nvPr/>
        </p:nvCxnSpPr>
        <p:spPr>
          <a:xfrm flipH="1">
            <a:off x="5472113" y="2925766"/>
            <a:ext cx="493712" cy="4984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0000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08973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643712" y="1487486"/>
            <a:ext cx="1428750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794399" y="2638423"/>
            <a:ext cx="1296988" cy="5762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确定查询</a:t>
            </a:r>
          </a:p>
        </p:txBody>
      </p:sp>
      <p:cxnSp>
        <p:nvCxnSpPr>
          <p:cNvPr id="5" name="直接连接符 4"/>
          <p:cNvCxnSpPr>
            <a:stCxn id="3" idx="4"/>
            <a:endCxn id="4" idx="0"/>
          </p:cNvCxnSpPr>
          <p:nvPr/>
        </p:nvCxnSpPr>
        <p:spPr>
          <a:xfrm flipH="1">
            <a:off x="6443687" y="1844673"/>
            <a:ext cx="914400" cy="793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8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436402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14313" y="3925895"/>
            <a:ext cx="1620837" cy="503237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619250" y="2270132"/>
            <a:ext cx="273685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两种显示方式分别为：</a:t>
            </a:r>
            <a:endParaRPr lang="en-US" altLang="zh-CN" dirty="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“汇总数据”、“报表”</a:t>
            </a:r>
            <a:endParaRPr lang="en-US" altLang="zh-CN" dirty="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可在此切换查看。</a:t>
            </a:r>
          </a:p>
        </p:txBody>
      </p:sp>
      <p:cxnSp>
        <p:nvCxnSpPr>
          <p:cNvPr id="5" name="直接连接符 4"/>
          <p:cNvCxnSpPr>
            <a:stCxn id="3" idx="0"/>
            <a:endCxn id="4" idx="1"/>
          </p:cNvCxnSpPr>
          <p:nvPr/>
        </p:nvCxnSpPr>
        <p:spPr>
          <a:xfrm flipV="1">
            <a:off x="1025525" y="2917832"/>
            <a:ext cx="593725" cy="1008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7343775" y="3636970"/>
            <a:ext cx="1765300" cy="576262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148263" y="1620845"/>
            <a:ext cx="2808287" cy="12969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查询系统提供“导出”、“打印”的功能，导出的数据为</a:t>
            </a:r>
            <a:r>
              <a:rPr lang="en-US" altLang="zh-CN" dirty="0">
                <a:solidFill>
                  <a:schemeClr val="tx1"/>
                </a:solidFill>
              </a:rPr>
              <a:t>excel</a:t>
            </a:r>
            <a:r>
              <a:rPr lang="zh-CN" altLang="en-US" dirty="0">
                <a:solidFill>
                  <a:schemeClr val="tx1"/>
                </a:solidFill>
              </a:rPr>
              <a:t>格式。</a:t>
            </a:r>
          </a:p>
        </p:txBody>
      </p:sp>
      <p:cxnSp>
        <p:nvCxnSpPr>
          <p:cNvPr id="8" name="直接连接符 7"/>
          <p:cNvCxnSpPr>
            <a:stCxn id="6" idx="1"/>
            <a:endCxn id="7" idx="2"/>
          </p:cNvCxnSpPr>
          <p:nvPr/>
        </p:nvCxnSpPr>
        <p:spPr>
          <a:xfrm flipH="1" flipV="1">
            <a:off x="6551613" y="2917832"/>
            <a:ext cx="1050925" cy="8048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0825" y="2636838"/>
            <a:ext cx="860745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5400" b="1" kern="0" spc="6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cs typeface="+mj-cs"/>
              </a:rPr>
              <a:t>个人项目查询</a:t>
            </a:r>
            <a:r>
              <a:rPr lang="en-US" altLang="zh-CN" sz="5400" b="1" kern="0" spc="6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cs typeface="+mj-cs"/>
              </a:rPr>
              <a:t/>
            </a:r>
            <a:br>
              <a:rPr lang="en-US" altLang="zh-CN" sz="5400" b="1" kern="0" spc="6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cs typeface="+mj-cs"/>
              </a:rPr>
            </a:br>
            <a:r>
              <a:rPr lang="en-US" altLang="zh-CN" sz="5400" b="1" kern="0" spc="6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cs typeface="+mj-cs"/>
              </a:rPr>
              <a:t>             </a:t>
            </a:r>
            <a:r>
              <a:rPr lang="en-US" altLang="zh-CN" sz="3600" b="1" kern="0" spc="6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cs typeface="+mj-cs"/>
              </a:rPr>
              <a:t>——</a:t>
            </a:r>
            <a:r>
              <a:rPr lang="zh-CN" altLang="en-US" sz="3600" b="1" kern="0" spc="6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cs typeface="+mj-cs"/>
              </a:rPr>
              <a:t>项目明细（实时）</a:t>
            </a:r>
            <a:endParaRPr lang="zh-CN" altLang="zh-CN" sz="3600" b="1" kern="0" spc="6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  <a:cs typeface="+mj-cs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47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09768" y="609600"/>
            <a:ext cx="5334000" cy="736600"/>
          </a:xfrm>
          <a:prstGeom prst="wave">
            <a:avLst>
              <a:gd name="adj1" fmla="val 0"/>
              <a:gd name="adj2" fmla="val 0"/>
            </a:avLst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目   录</a:t>
            </a:r>
            <a:endParaRPr lang="en-US" altLang="zh-CN" sz="60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2024063"/>
            <a:ext cx="762000" cy="665162"/>
            <a:chOff x="0" y="0"/>
            <a:chExt cx="1549" cy="1351"/>
          </a:xfrm>
        </p:grpSpPr>
        <p:sp>
          <p:nvSpPr>
            <p:cNvPr id="6172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6173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28800" y="2938463"/>
            <a:ext cx="762000" cy="665162"/>
            <a:chOff x="0" y="0"/>
            <a:chExt cx="1549" cy="1351"/>
          </a:xfrm>
        </p:grpSpPr>
        <p:sp>
          <p:nvSpPr>
            <p:cNvPr id="6169" name="AutoShape 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6170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</p:grpSp>
      <p:sp>
        <p:nvSpPr>
          <p:cNvPr id="6149" name="Line 11"/>
          <p:cNvSpPr>
            <a:spLocks noChangeShapeType="1"/>
          </p:cNvSpPr>
          <p:nvPr/>
        </p:nvSpPr>
        <p:spPr bwMode="auto">
          <a:xfrm>
            <a:off x="2438400" y="26336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495425" y="2000250"/>
            <a:ext cx="4589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000" algn="ctr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36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登  陆</a:t>
            </a:r>
            <a:endParaRPr lang="en-US" altLang="zh-CN" sz="3600" b="1" spc="600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2025650" y="21224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438400" y="35480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2025650" y="30368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828800" y="3830638"/>
            <a:ext cx="762000" cy="665162"/>
            <a:chOff x="0" y="0"/>
            <a:chExt cx="1549" cy="1351"/>
          </a:xfrm>
        </p:grpSpPr>
        <p:sp>
          <p:nvSpPr>
            <p:cNvPr id="6166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6167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828800" y="4745038"/>
            <a:ext cx="762000" cy="665162"/>
            <a:chOff x="0" y="0"/>
            <a:chExt cx="1549" cy="1351"/>
          </a:xfrm>
        </p:grpSpPr>
        <p:sp>
          <p:nvSpPr>
            <p:cNvPr id="6163" name="AutoShape 22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6164" name="AutoShape 23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</p:grpSp>
      <p:sp>
        <p:nvSpPr>
          <p:cNvPr id="6156" name="Line 25"/>
          <p:cNvSpPr>
            <a:spLocks noChangeShapeType="1"/>
          </p:cNvSpPr>
          <p:nvPr/>
        </p:nvSpPr>
        <p:spPr bwMode="auto">
          <a:xfrm>
            <a:off x="2438400" y="444023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7" name="Text Box 27"/>
          <p:cNvSpPr txBox="1">
            <a:spLocks noChangeArrowheads="1"/>
          </p:cNvSpPr>
          <p:nvPr/>
        </p:nvSpPr>
        <p:spPr bwMode="auto">
          <a:xfrm>
            <a:off x="2025650" y="39290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158" name="Line 28"/>
          <p:cNvSpPr>
            <a:spLocks noChangeShapeType="1"/>
          </p:cNvSpPr>
          <p:nvPr/>
        </p:nvSpPr>
        <p:spPr bwMode="auto">
          <a:xfrm>
            <a:off x="2438400" y="535463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9" name="Text Box 30"/>
          <p:cNvSpPr txBox="1">
            <a:spLocks noChangeArrowheads="1"/>
          </p:cNvSpPr>
          <p:nvPr/>
        </p:nvSpPr>
        <p:spPr bwMode="auto">
          <a:xfrm>
            <a:off x="2025650" y="48434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1428728" y="2927350"/>
            <a:ext cx="5019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0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功能介绍</a:t>
            </a:r>
            <a:endParaRPr lang="en-US" altLang="zh-CN" sz="3600" b="1" spc="600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2124075" y="3789363"/>
            <a:ext cx="44481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0000" algn="ctr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3600" b="1" spc="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个人项目</a:t>
            </a:r>
            <a:r>
              <a:rPr lang="zh-CN" altLang="en-US" sz="36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查询</a:t>
            </a:r>
            <a:endParaRPr lang="en-US" altLang="zh-CN" sz="3600" b="1" spc="600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1857356" y="4727575"/>
            <a:ext cx="5019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0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个人收入</a:t>
            </a:r>
            <a:r>
              <a:rPr lang="zh-CN" altLang="en-US" sz="36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查询</a:t>
            </a:r>
            <a:endParaRPr lang="en-US" altLang="zh-CN" sz="3600" b="1" spc="600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4760016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5940425" y="2230422"/>
            <a:ext cx="1214438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>
            <a:stCxn id="3" idx="2"/>
            <a:endCxn id="5" idx="3"/>
          </p:cNvCxnSpPr>
          <p:nvPr/>
        </p:nvCxnSpPr>
        <p:spPr>
          <a:xfrm rot="10800000">
            <a:off x="4859338" y="1898634"/>
            <a:ext cx="1081087" cy="509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1763713" y="1142984"/>
            <a:ext cx="3095625" cy="1511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查询方法与项目明细账一致，所显示的信息为项目的实时财务信息。</a:t>
            </a:r>
          </a:p>
        </p:txBody>
      </p:sp>
      <p:pic>
        <p:nvPicPr>
          <p:cNvPr id="6" name="图片 5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708275"/>
            <a:ext cx="7772400" cy="1162050"/>
          </a:xfrm>
        </p:spPr>
        <p:txBody>
          <a:bodyPr/>
          <a:lstStyle/>
          <a:p>
            <a:pPr>
              <a:defRPr/>
            </a:pPr>
            <a:r>
              <a:rPr lang="zh-CN" altLang="en-US" sz="6600" b="1" spc="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个人收入查询</a:t>
            </a:r>
            <a:endParaRPr lang="zh-CN" altLang="zh-CN" sz="6600" b="1" spc="6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47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99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" y="71414"/>
            <a:ext cx="9144000" cy="5131877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6786584" y="1285860"/>
            <a:ext cx="1000126" cy="11430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>
            <a:stCxn id="3" idx="1"/>
            <a:endCxn id="5" idx="3"/>
          </p:cNvCxnSpPr>
          <p:nvPr/>
        </p:nvCxnSpPr>
        <p:spPr>
          <a:xfrm rot="10800000" flipV="1">
            <a:off x="5922984" y="1857363"/>
            <a:ext cx="863600" cy="35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1098571" y="1357297"/>
            <a:ext cx="4824413" cy="1071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可以查询职工“工资信息”、</a:t>
            </a:r>
            <a:r>
              <a:rPr lang="zh-CN" altLang="en-US" b="1" dirty="0" smtClean="0">
                <a:solidFill>
                  <a:schemeClr val="tx1"/>
                </a:solidFill>
              </a:rPr>
              <a:t>“个税信息”、“其他收入明细”、“教工年度收入汇总”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9" name="图片 8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99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469159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429396" y="1015976"/>
            <a:ext cx="1214438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>
            <a:stCxn id="3" idx="2"/>
            <a:endCxn id="5" idx="3"/>
          </p:cNvCxnSpPr>
          <p:nvPr/>
        </p:nvCxnSpPr>
        <p:spPr>
          <a:xfrm rot="10800000">
            <a:off x="5348310" y="928670"/>
            <a:ext cx="1081087" cy="265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252684" y="642918"/>
            <a:ext cx="3095625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选择“工资信息”按钮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7" name="图片 6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99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469159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572272" y="1587480"/>
            <a:ext cx="1214438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>
            <a:stCxn id="3" idx="2"/>
            <a:endCxn id="5" idx="3"/>
          </p:cNvCxnSpPr>
          <p:nvPr/>
        </p:nvCxnSpPr>
        <p:spPr>
          <a:xfrm rot="10800000">
            <a:off x="5491186" y="964390"/>
            <a:ext cx="1081087" cy="8016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395560" y="500042"/>
            <a:ext cx="3095625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可查询教师课时费、岗位津贴、其他收入等。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7" name="图片 6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777777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48155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928802"/>
            <a:ext cx="9144000" cy="19288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428860" y="3929066"/>
            <a:ext cx="1000132" cy="857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3428992" y="4429132"/>
            <a:ext cx="4929222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此页面可根据起止年度、月份查询个人除工资以外的其他各项收入，主要是教师课时费、岗帖、其他收入等。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8" name="图片 7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99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469159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754793" y="1928804"/>
            <a:ext cx="1143000" cy="285750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>
            <a:stCxn id="3" idx="2"/>
            <a:endCxn id="5" idx="3"/>
          </p:cNvCxnSpPr>
          <p:nvPr/>
        </p:nvCxnSpPr>
        <p:spPr>
          <a:xfrm flipH="1" flipV="1">
            <a:off x="4500543" y="1098541"/>
            <a:ext cx="2254250" cy="973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1785918" y="344479"/>
            <a:ext cx="2714625" cy="1508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“教工年度收入汇总”的查询方式与“工资信息”的查询方式相同。</a:t>
            </a:r>
          </a:p>
        </p:txBody>
      </p:sp>
      <p:pic>
        <p:nvPicPr>
          <p:cNvPr id="6" name="图片 5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11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4894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0" y="2357430"/>
            <a:ext cx="1143000" cy="285750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0" y="3786190"/>
            <a:ext cx="1143000" cy="285750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6" name="直接连接符 5"/>
          <p:cNvCxnSpPr>
            <a:stCxn id="3" idx="6"/>
          </p:cNvCxnSpPr>
          <p:nvPr/>
        </p:nvCxnSpPr>
        <p:spPr>
          <a:xfrm>
            <a:off x="1143000" y="2500305"/>
            <a:ext cx="4000504" cy="22145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214414" y="3929066"/>
            <a:ext cx="3929090" cy="785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5143504" y="4500570"/>
            <a:ext cx="3000396" cy="6429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汇总个人年度工资收入及课时费、岗帖等其他收入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11" name="图片 10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475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66" y="2145356"/>
            <a:ext cx="8286776" cy="164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u"/>
            </a:pPr>
            <a:r>
              <a:rPr lang="zh-CN" altLang="en-US" sz="3500" dirty="0" smtClean="0">
                <a:latin typeface="华文行楷" pitchFamily="2" charset="-122"/>
                <a:ea typeface="华文行楷" pitchFamily="2" charset="-122"/>
              </a:rPr>
              <a:t> 注：校属各单位部门项目经费查询功能、方式同个人科研项目经费查询。</a:t>
            </a:r>
            <a:endParaRPr lang="zh-CN" altLang="en-US" sz="35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4" name="图片 3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16"/>
            <a:ext cx="9144000" cy="1607344"/>
          </a:xfrm>
          <a:prstGeom prst="rect">
            <a:avLst/>
          </a:prstGeom>
        </p:spPr>
      </p:pic>
      <p:sp>
        <p:nvSpPr>
          <p:cNvPr id="5" name="标题 3"/>
          <p:cNvSpPr txBox="1">
            <a:spLocks/>
          </p:cNvSpPr>
          <p:nvPr/>
        </p:nvSpPr>
        <p:spPr>
          <a:xfrm>
            <a:off x="901724" y="4143387"/>
            <a:ext cx="7170738" cy="1071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如有其它操作疑问</a:t>
            </a:r>
            <a:r>
              <a:rPr kumimoji="0" lang="en-US" altLang="zh-CN" sz="3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CN" sz="3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请联系财务处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935164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方正彩云简体" pitchFamily="65" charset="-122"/>
                <a:ea typeface="方正彩云简体" pitchFamily="65" charset="-122"/>
              </a:rPr>
              <a:t>谢谢观看！</a:t>
            </a:r>
            <a:endParaRPr lang="zh-CN" altLang="en-US" sz="4000" dirty="0">
              <a:latin typeface="方正彩云简体" pitchFamily="65" charset="-122"/>
              <a:ea typeface="方正彩云简体" pitchFamily="65" charset="-122"/>
            </a:endParaRPr>
          </a:p>
        </p:txBody>
      </p:sp>
      <p:pic>
        <p:nvPicPr>
          <p:cNvPr id="7" name="图片 6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6116" y="557214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仿宋_GB2312" pitchFamily="49" charset="-122"/>
                <a:ea typeface="仿宋_GB2312" pitchFamily="49" charset="-122"/>
              </a:rPr>
              <a:t>联系电话：</a:t>
            </a:r>
            <a:r>
              <a:rPr lang="en-US" altLang="zh-CN" dirty="0" smtClean="0">
                <a:latin typeface="仿宋_GB2312" pitchFamily="49" charset="-122"/>
                <a:ea typeface="仿宋_GB2312" pitchFamily="49" charset="-122"/>
              </a:rPr>
              <a:t>8763157</a:t>
            </a: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781300"/>
            <a:ext cx="6811962" cy="1162050"/>
          </a:xfrm>
        </p:spPr>
        <p:txBody>
          <a:bodyPr/>
          <a:lstStyle/>
          <a:p>
            <a:pPr>
              <a:defRPr/>
            </a:pPr>
            <a:r>
              <a:rPr lang="zh-CN" altLang="en-US" sz="6600" spc="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登 陆</a:t>
            </a:r>
            <a:endParaRPr lang="zh-CN" altLang="zh-CN" sz="6600" spc="6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47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0619132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86375"/>
          </a:xfrm>
          <a:prstGeom prst="rect">
            <a:avLst/>
          </a:prstGeom>
        </p:spPr>
      </p:pic>
      <p:pic>
        <p:nvPicPr>
          <p:cNvPr id="3" name="图片 2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-32" y="4500570"/>
            <a:ext cx="2181206" cy="442898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185865" y="2428868"/>
            <a:ext cx="3671887" cy="1084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进入</a:t>
            </a:r>
            <a:r>
              <a:rPr lang="zh-CN" altLang="en-US" dirty="0" smtClean="0">
                <a:solidFill>
                  <a:schemeClr val="tx1"/>
                </a:solidFill>
              </a:rPr>
              <a:t>“财务处主页”</a:t>
            </a:r>
            <a:r>
              <a:rPr lang="zh-CN" altLang="en-US" dirty="0">
                <a:solidFill>
                  <a:schemeClr val="tx1"/>
                </a:solidFill>
              </a:rPr>
              <a:t>后，选择</a:t>
            </a:r>
            <a:r>
              <a:rPr lang="zh-CN" altLang="en-US" dirty="0" smtClean="0">
                <a:solidFill>
                  <a:schemeClr val="tx1"/>
                </a:solidFill>
              </a:rPr>
              <a:t>“网上查询”</a:t>
            </a:r>
            <a:r>
              <a:rPr lang="zh-CN" altLang="en-US" dirty="0">
                <a:solidFill>
                  <a:schemeClr val="tx1"/>
                </a:solidFill>
              </a:rPr>
              <a:t>按钮</a:t>
            </a:r>
          </a:p>
        </p:txBody>
      </p:sp>
      <p:cxnSp>
        <p:nvCxnSpPr>
          <p:cNvPr id="6" name="直接连接符 5"/>
          <p:cNvCxnSpPr>
            <a:stCxn id="4" idx="0"/>
            <a:endCxn id="5" idx="2"/>
          </p:cNvCxnSpPr>
          <p:nvPr/>
        </p:nvCxnSpPr>
        <p:spPr>
          <a:xfrm rot="5400000" flipH="1" flipV="1">
            <a:off x="1562470" y="3041231"/>
            <a:ext cx="987440" cy="1931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68" y="785794"/>
            <a:ext cx="8515350" cy="48006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5148327" y="2728895"/>
            <a:ext cx="2663825" cy="714375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757765" y="785794"/>
            <a:ext cx="4386267" cy="1155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进入</a:t>
            </a:r>
            <a:r>
              <a:rPr lang="zh-CN" altLang="en-US" dirty="0" smtClean="0">
                <a:solidFill>
                  <a:schemeClr val="tx1"/>
                </a:solidFill>
              </a:rPr>
              <a:t>“网上查询系统”</a:t>
            </a:r>
            <a:r>
              <a:rPr lang="zh-CN" altLang="en-US" dirty="0">
                <a:solidFill>
                  <a:schemeClr val="tx1"/>
                </a:solidFill>
              </a:rPr>
              <a:t>后</a:t>
            </a:r>
            <a:r>
              <a:rPr lang="zh-CN" altLang="en-US" dirty="0" smtClean="0">
                <a:solidFill>
                  <a:schemeClr val="tx1"/>
                </a:solidFill>
              </a:rPr>
              <a:t>，输入职工号、初始密码</a:t>
            </a:r>
            <a:r>
              <a:rPr lang="en-US" altLang="zh-CN" dirty="0" smtClean="0">
                <a:solidFill>
                  <a:schemeClr val="tx1"/>
                </a:solidFill>
              </a:rPr>
              <a:t>6</a:t>
            </a:r>
            <a:r>
              <a:rPr lang="zh-CN" altLang="en-US" dirty="0" smtClean="0">
                <a:solidFill>
                  <a:schemeClr val="tx1"/>
                </a:solidFill>
              </a:rPr>
              <a:t>个</a:t>
            </a:r>
            <a:r>
              <a:rPr lang="en-US" altLang="zh-CN" dirty="0" smtClean="0">
                <a:solidFill>
                  <a:schemeClr val="tx1"/>
                </a:solidFill>
              </a:rPr>
              <a:t>0</a:t>
            </a:r>
            <a:r>
              <a:rPr lang="zh-CN" altLang="en-US" dirty="0" smtClean="0">
                <a:solidFill>
                  <a:schemeClr val="tx1"/>
                </a:solidFill>
              </a:rPr>
              <a:t>，进入系统。请及时更改个人查询密码，防止个人信息泄露。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>
            <a:stCxn id="3" idx="0"/>
          </p:cNvCxnSpPr>
          <p:nvPr/>
        </p:nvCxnSpPr>
        <p:spPr>
          <a:xfrm rot="5400000" flipH="1" flipV="1">
            <a:off x="6719154" y="1689889"/>
            <a:ext cx="800093" cy="12779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5949064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5710270" y="4214802"/>
            <a:ext cx="3143250" cy="430212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>
            <a:stCxn id="3" idx="0"/>
            <a:endCxn id="5" idx="2"/>
          </p:cNvCxnSpPr>
          <p:nvPr/>
        </p:nvCxnSpPr>
        <p:spPr>
          <a:xfrm rot="16200000" flipV="1">
            <a:off x="6461535" y="3394442"/>
            <a:ext cx="790577" cy="8501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3714744" y="1714488"/>
            <a:ext cx="5434013" cy="17097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注</a:t>
            </a:r>
            <a:r>
              <a:rPr lang="zh-CN" altLang="en-US" b="1" dirty="0" smtClean="0">
                <a:solidFill>
                  <a:srgbClr val="FF0000"/>
                </a:solidFill>
              </a:rPr>
              <a:t>：用户登录此界面查询涵盖个人工资、各类收入、所得税、借款、个人科研项目经费收支余等，被授权的单位财务联络员还可在此界面查询单位经费收支明细等。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14414" y="357166"/>
            <a:ext cx="92869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6" idx="4"/>
          </p:cNvCxnSpPr>
          <p:nvPr/>
        </p:nvCxnSpPr>
        <p:spPr>
          <a:xfrm rot="16200000" flipH="1">
            <a:off x="1803777" y="517901"/>
            <a:ext cx="428628" cy="678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7422" y="928670"/>
            <a:ext cx="20717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点击此处修改密码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643570" y="927086"/>
            <a:ext cx="2857520" cy="430212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0" name="直接连接符 9"/>
          <p:cNvCxnSpPr>
            <a:endCxn id="9" idx="4"/>
          </p:cNvCxnSpPr>
          <p:nvPr/>
        </p:nvCxnSpPr>
        <p:spPr>
          <a:xfrm flipV="1">
            <a:off x="6429388" y="1357298"/>
            <a:ext cx="642942" cy="3619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u=3359813472,47299678&amp;fm=117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0" y="2708275"/>
            <a:ext cx="7772400" cy="1162050"/>
          </a:xfrm>
        </p:spPr>
        <p:txBody>
          <a:bodyPr/>
          <a:lstStyle/>
          <a:p>
            <a:pPr>
              <a:defRPr/>
            </a:pPr>
            <a:r>
              <a:rPr lang="zh-CN" altLang="en-US" sz="6600" b="1" spc="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功能介绍</a:t>
            </a:r>
            <a:endParaRPr lang="zh-CN" altLang="zh-CN" sz="6600" b="1" spc="6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47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432304"/>
          </a:xfrm>
          <a:prstGeom prst="rect">
            <a:avLst/>
          </a:prstGeom>
        </p:spPr>
      </p:pic>
      <p:pic>
        <p:nvPicPr>
          <p:cNvPr id="3" name="图片 2" descr="2.jpg"/>
          <p:cNvPicPr>
            <a:picLocks noChangeAspect="1"/>
          </p:cNvPicPr>
          <p:nvPr/>
        </p:nvPicPr>
        <p:blipFill>
          <a:blip r:embed="rId3"/>
          <a:srcRect l="3764" t="17446" r="5892"/>
          <a:stretch>
            <a:fillRect/>
          </a:stretch>
        </p:blipFill>
        <p:spPr>
          <a:xfrm>
            <a:off x="5724525" y="1125538"/>
            <a:ext cx="1800225" cy="444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 descr="3.jpg"/>
          <p:cNvPicPr>
            <a:picLocks noChangeAspect="1"/>
          </p:cNvPicPr>
          <p:nvPr/>
        </p:nvPicPr>
        <p:blipFill>
          <a:blip r:embed="rId4"/>
          <a:srcRect l="5287" t="26144" r="4840"/>
          <a:stretch>
            <a:fillRect/>
          </a:stretch>
        </p:blipFill>
        <p:spPr>
          <a:xfrm>
            <a:off x="6619875" y="1125538"/>
            <a:ext cx="1481138" cy="295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 descr="4.jpg"/>
          <p:cNvPicPr>
            <a:picLocks noChangeAspect="1"/>
          </p:cNvPicPr>
          <p:nvPr/>
        </p:nvPicPr>
        <p:blipFill>
          <a:blip r:embed="rId5"/>
          <a:srcRect l="12845" t="34794" r="10089" b="8269"/>
          <a:stretch>
            <a:fillRect/>
          </a:stretch>
        </p:blipFill>
        <p:spPr>
          <a:xfrm>
            <a:off x="7524750" y="1125538"/>
            <a:ext cx="1008063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圆角矩形 5"/>
          <p:cNvSpPr/>
          <p:nvPr/>
        </p:nvSpPr>
        <p:spPr>
          <a:xfrm>
            <a:off x="1763688" y="2132856"/>
            <a:ext cx="1730375" cy="28082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个人项目用于查询个人负责的科研项目、部门项目明细账、余额、往来款项。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103688" y="2432304"/>
            <a:ext cx="1655762" cy="2357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个人收入用于查询职工个人每月薪酬发放情况。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7989094" y="2569364"/>
            <a:ext cx="2071688" cy="30146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来款信息用于查询指定时间内</a:t>
            </a:r>
            <a:r>
              <a:rPr lang="zh-CN" altLang="en-US" dirty="0" smtClean="0">
                <a:solidFill>
                  <a:schemeClr val="tx1"/>
                </a:solidFill>
              </a:rPr>
              <a:t>，新疆农业大学</a:t>
            </a:r>
            <a:r>
              <a:rPr lang="zh-CN" altLang="en-US" dirty="0">
                <a:solidFill>
                  <a:schemeClr val="tx1"/>
                </a:solidFill>
              </a:rPr>
              <a:t>来款信息，并根据来款信息来</a:t>
            </a:r>
            <a:r>
              <a:rPr lang="zh-CN" altLang="en-US" dirty="0" smtClean="0">
                <a:solidFill>
                  <a:schemeClr val="tx1"/>
                </a:solidFill>
              </a:rPr>
              <a:t>认领单位或个人的</a:t>
            </a:r>
            <a:r>
              <a:rPr lang="zh-CN" altLang="en-US" dirty="0">
                <a:solidFill>
                  <a:schemeClr val="tx1"/>
                </a:solidFill>
              </a:rPr>
              <a:t>来</a:t>
            </a:r>
            <a:r>
              <a:rPr lang="zh-CN" altLang="en-US" dirty="0" smtClean="0">
                <a:solidFill>
                  <a:schemeClr val="tx1"/>
                </a:solidFill>
              </a:rPr>
              <a:t>款。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29313" y="428625"/>
            <a:ext cx="785812" cy="857250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786563" y="428625"/>
            <a:ext cx="785812" cy="857250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596188" y="357188"/>
            <a:ext cx="785812" cy="857250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2" name="图片 11" descr="u=3359813472,47299678&amp;fm=117&amp;gp=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0" y="6467499"/>
            <a:ext cx="2095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4513" y="2565400"/>
            <a:ext cx="7772400" cy="172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5400" b="1" spc="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个人项目查询</a:t>
            </a:r>
            <a:r>
              <a:rPr lang="en-US" altLang="zh-CN" sz="5400" b="1" spc="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/>
            </a:r>
            <a:br>
              <a:rPr lang="en-US" altLang="zh-CN" sz="5400" b="1" spc="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</a:br>
            <a:r>
              <a:rPr lang="en-US" altLang="zh-CN" sz="5400" b="1" spc="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     </a:t>
            </a:r>
            <a:r>
              <a:rPr lang="en-US" altLang="zh-CN" sz="3600" b="1" spc="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——</a:t>
            </a:r>
            <a:r>
              <a:rPr lang="zh-CN" altLang="en-US" sz="3600" b="1" spc="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项目余额</a:t>
            </a:r>
            <a:endParaRPr lang="zh-CN" altLang="zh-CN" sz="3600" b="1" spc="6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47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407</Words>
  <Application>Microsoft Office PowerPoint</Application>
  <PresentationFormat>全屏显示(4:3)</PresentationFormat>
  <Paragraphs>51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财务查询系统</vt:lpstr>
      <vt:lpstr>PowerPoint 演示文稿</vt:lpstr>
      <vt:lpstr>登 陆</vt:lpstr>
      <vt:lpstr>PowerPoint 演示文稿</vt:lpstr>
      <vt:lpstr>PowerPoint 演示文稿</vt:lpstr>
      <vt:lpstr>PowerPoint 演示文稿</vt:lpstr>
      <vt:lpstr>功能介绍</vt:lpstr>
      <vt:lpstr>PowerPoint 演示文稿</vt:lpstr>
      <vt:lpstr>个人项目查询        ——项目余额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个人收入查询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dl</dc:creator>
  <cp:lastModifiedBy>xb21cn</cp:lastModifiedBy>
  <cp:revision>31</cp:revision>
  <dcterms:created xsi:type="dcterms:W3CDTF">2017-06-17T03:02:26Z</dcterms:created>
  <dcterms:modified xsi:type="dcterms:W3CDTF">2018-05-17T02:40:46Z</dcterms:modified>
</cp:coreProperties>
</file>